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1096b26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1096b26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3a1a9d4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3a1a9d4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2d4098ea8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2d4098ea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2d4098ea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2d4098e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2d4098ea8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2d4098ea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2d4098ea8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2d4098ea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1096b26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1096b26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github.com/christopherstock/Mayflower_DesignPatterns/blob/master/src/main/kotlin/strategy3/Navigator.kt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github.com/christopherstock/Mayflower_DesignPatterns/blob/master/src/main/kotlin/strategy3/Navigator.k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github.com/christopherstock/Mayflower_DesignPatterns/blob/master/src/main/kotlin/strategy4/Navigator.kt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github.com/christopherstock/Mayflower_DesignPatterns/blob/master/src/main/kotlin/strategy4/Navigator.k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christopherstock/Mayflower_DesignPattern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observer" TargetMode="External"/><Relationship Id="rId9" Type="http://schemas.openxmlformats.org/officeDocument/2006/relationships/hyperlink" Target="https://try.kotlinlang.org/" TargetMode="External"/><Relationship Id="rId5" Type="http://schemas.openxmlformats.org/officeDocument/2006/relationships/hyperlink" Target="https://de.wikipedia.org/wiki/Beobachter_(Entwurfsmuster)" TargetMode="External"/><Relationship Id="rId6" Type="http://schemas.openxmlformats.org/officeDocument/2006/relationships/hyperlink" Target="https://de.wikipedia.org/wiki/Beobachter_(Entwurfsmuster)" TargetMode="External"/><Relationship Id="rId7" Type="http://schemas.openxmlformats.org/officeDocument/2006/relationships/hyperlink" Target="https://de.wikipedia.org/wiki/Beobachter_(Entwurfsmuster)" TargetMode="External"/><Relationship Id="rId8" Type="http://schemas.openxmlformats.org/officeDocument/2006/relationships/hyperlink" Target="https://docs.google.com/presentation/d/1CQ_fGLY4sUbspgUs4ofqQ1vx3TEc1NCpAYPaxvpThjA/edit#slide=id.gcb9a0b074_1_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hyperlink" Target="https://translate.google.com/community" TargetMode="External"/><Relationship Id="rId6" Type="http://schemas.openxmlformats.org/officeDocument/2006/relationships/hyperlink" Target="https://translate.google.com/commun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github.com/christopherstock/Mayflower_DesignPatterns/blob/master/src/main/kotlin/observer1/NewsAgency.kt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github.com/christopherstock/Mayflower_DesignPatterns/blob/master/src/main/kotlin/observer1/NewsAgency.k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hristopherstock/Mayflower_DesignPatterns/blob/master/src/main/kotlin/observer2/NewsAgency.kt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christopherstock/Mayflower_DesignPatterns/blob/master/src/main/kotlin/observer2/NewsAgency.kt" TargetMode="External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Observer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09.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Die Kontextklasse </a:t>
            </a:r>
            <a:r>
              <a:rPr lang="de">
                <a:solidFill>
                  <a:srgbClr val="E35205"/>
                </a:solidFill>
              </a:rPr>
              <a:t>NewsAgency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chemeClr val="dk2"/>
                </a:solidFill>
              </a:rPr>
              <a:t>kommuniziert mit den Kanälen ausschließlich über die neu eingeführte Schnittstelle </a:t>
            </a:r>
            <a:r>
              <a:rPr lang="de">
                <a:solidFill>
                  <a:srgbClr val="E35205"/>
                </a:solidFill>
              </a:rPr>
              <a:t>NewsChannel</a:t>
            </a:r>
            <a:r>
              <a:rPr lang="de">
                <a:solidFill>
                  <a:schemeClr val="dk2"/>
                </a:solidFill>
              </a:rPr>
              <a:t>. Änderungen werden über die Funktion </a:t>
            </a:r>
            <a:r>
              <a:rPr lang="de">
                <a:solidFill>
                  <a:srgbClr val="E35205"/>
                </a:solidFill>
              </a:rPr>
              <a:t>NewsChannel.update(news: String)</a:t>
            </a:r>
            <a:r>
              <a:rPr lang="de">
                <a:solidFill>
                  <a:schemeClr val="dk2"/>
                </a:solidFill>
              </a:rPr>
              <a:t> weitergegeben.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Damit sich Beobachter am Subjekt </a:t>
            </a:r>
            <a:r>
              <a:rPr lang="de">
                <a:solidFill>
                  <a:srgbClr val="E35205"/>
                </a:solidFill>
              </a:rPr>
              <a:t>NewsAgency</a:t>
            </a:r>
            <a:r>
              <a:rPr lang="de">
                <a:solidFill>
                  <a:schemeClr val="dk2"/>
                </a:solidFill>
              </a:rPr>
              <a:t> an- und abmelden können, werden entsprechende Funktionen zur Verfügung gestellt.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7734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>
            <a:hlinkClick r:id="rId6"/>
          </p:cNvPr>
          <p:cNvSpPr txBox="1"/>
          <p:nvPr/>
        </p:nvSpPr>
        <p:spPr>
          <a:xfrm>
            <a:off x="2727225" y="3770675"/>
            <a:ext cx="15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NewsAgency3.kt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Viele Sprachen bringen für das Observer Pattern eigene API Klassen mit. Beispielsweise sind die Klasse </a:t>
            </a:r>
            <a:r>
              <a:rPr lang="de">
                <a:solidFill>
                  <a:srgbClr val="E35205"/>
                </a:solidFill>
              </a:rPr>
              <a:t>java.util.Observable</a:t>
            </a:r>
            <a:r>
              <a:rPr lang="de">
                <a:solidFill>
                  <a:schemeClr val="dk2"/>
                </a:solidFill>
              </a:rPr>
              <a:t> und die Schnittstelle </a:t>
            </a:r>
            <a:r>
              <a:rPr lang="de">
                <a:solidFill>
                  <a:srgbClr val="E35205"/>
                </a:solidFill>
              </a:rPr>
              <a:t>java.util.Observer</a:t>
            </a:r>
            <a:r>
              <a:rPr lang="de">
                <a:solidFill>
                  <a:schemeClr val="dk2"/>
                </a:solidFill>
              </a:rPr>
              <a:t> von Beginn an fester Bestandteil der Java API.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Durch den Einsatz dieser standardisierten Elemente aus der API reduzieren wir die Anzahl eigener Klassen reduzieren.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370324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>
            <a:hlinkClick r:id="rId6"/>
          </p:cNvPr>
          <p:cNvSpPr txBox="1"/>
          <p:nvPr/>
        </p:nvSpPr>
        <p:spPr>
          <a:xfrm>
            <a:off x="2727225" y="3367550"/>
            <a:ext cx="15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NewsAgency4.kt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E35205"/>
                </a:solidFill>
              </a:rPr>
              <a:t>Cassandra hat das Observator Pattern richtig angewandt!</a:t>
            </a:r>
            <a:endParaRPr b="1" sz="3000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Cassandra</a:t>
            </a:r>
            <a:r>
              <a:rPr lang="de" sz="1800"/>
              <a:t> hat mit dem Einsatz des </a:t>
            </a:r>
            <a:r>
              <a:rPr lang="de" sz="1800">
                <a:solidFill>
                  <a:srgbClr val="E35205"/>
                </a:solidFill>
              </a:rPr>
              <a:t>Observer Patterns</a:t>
            </a:r>
            <a:r>
              <a:rPr lang="de" sz="1800"/>
              <a:t> die Grundlage für eine gute </a:t>
            </a:r>
            <a:r>
              <a:rPr lang="de" sz="1800">
                <a:solidFill>
                  <a:srgbClr val="E35205"/>
                </a:solidFill>
              </a:rPr>
              <a:t>Entkopplung aller Kontextklassen</a:t>
            </a:r>
            <a:r>
              <a:rPr lang="de" sz="1800"/>
              <a:t> geschaffen, mit der die Anwendung auch in Zukunft gesund wachsen kann.</a:t>
            </a:r>
            <a:endParaRPr sz="1800"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2765" l="37773" r="5780" t="3802"/>
          <a:stretch/>
        </p:blipFill>
        <p:spPr>
          <a:xfrm>
            <a:off x="4488725" y="0"/>
            <a:ext cx="46552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85" name="Google Shape;185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Subjekte und Beobachter können unabhängig variiert werden. Die beiden sind auf abstrakte und minimale Art </a:t>
            </a:r>
            <a:r>
              <a:rPr lang="de">
                <a:solidFill>
                  <a:srgbClr val="E35205"/>
                </a:solidFill>
              </a:rPr>
              <a:t>lose gekoppelt</a:t>
            </a:r>
            <a:r>
              <a:rPr lang="de">
                <a:solidFill>
                  <a:schemeClr val="dk2"/>
                </a:solidFill>
              </a:rPr>
              <a:t>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beobachtete Objekt braucht keine Kenntnis über die Struktur seiner Beobachter zu besitzen, sondern kennt diese nur über die Beobachter-Schnittstelle.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ermögloicht eine hohe </a:t>
            </a:r>
            <a:r>
              <a:rPr lang="de">
                <a:solidFill>
                  <a:schemeClr val="dk2"/>
                </a:solidFill>
              </a:rPr>
              <a:t>Unabhängigkeit der beteiligten Komponenten.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Komplexität der Anwendung wird erhöht.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Änderungen am Subjekt führen bei einer großen Anzahl an Beobachtern zu </a:t>
            </a:r>
            <a:r>
              <a:rPr lang="de">
                <a:solidFill>
                  <a:srgbClr val="E35205"/>
                </a:solidFill>
              </a:rPr>
              <a:t>hohen Änderungskosten</a:t>
            </a:r>
            <a:r>
              <a:rPr lang="de">
                <a:solidFill>
                  <a:schemeClr val="dk2"/>
                </a:solidFill>
              </a:rPr>
              <a:t>. </a:t>
            </a:r>
            <a:r>
              <a:rPr lang="de">
                <a:solidFill>
                  <a:schemeClr val="dk2"/>
                </a:solidFill>
              </a:rPr>
              <a:t>Zusätzlich können die Änderungen weitere Änderungen nach sich ziehen und so einen unerwartet hohen Aufwand haben.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Bei Änderungen am Subjekt informiert das Observable </a:t>
            </a:r>
            <a:r>
              <a:rPr lang="de">
                <a:solidFill>
                  <a:srgbClr val="E35205"/>
                </a:solidFill>
              </a:rPr>
              <a:t>alle Beobachter</a:t>
            </a:r>
            <a:r>
              <a:rPr lang="de">
                <a:solidFill>
                  <a:schemeClr val="dk2"/>
                </a:solidFill>
              </a:rPr>
              <a:t>, auch wenn diese die Änderungsinformationen gar nicht benötigen.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Der Mechanismus liefert keine Information darüber, was sich geändert hat sondern liefert lediglich die aktuellste Version eines Zustands.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Observer Pattern!</a:t>
            </a:r>
            <a:endParaRPr sz="4200"/>
          </a:p>
        </p:txBody>
      </p:sp>
      <p:sp>
        <p:nvSpPr>
          <p:cNvPr id="197" name="Google Shape;197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Das Pattern ermöglicht eine Entkopplung der beteiligter Komponenten da die Weitergabe von Änderungen über eine kontextunabhängige Schnittstelle erfolgt.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Es macht Sinn, die standard Klassen Observer und Observable aus der API zu verwenden, da </a:t>
            </a:r>
            <a:r>
              <a:rPr lang="de" sz="1600">
                <a:solidFill>
                  <a:schemeClr val="lt1"/>
                </a:solidFill>
              </a:rPr>
              <a:t>es die Anzahl an eigenen Klassen reduziert.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München</a:t>
            </a:r>
            <a:endParaRPr sz="1600"/>
          </a:p>
        </p:txBody>
      </p:sp>
      <p:sp>
        <p:nvSpPr>
          <p:cNvPr id="201" name="Google Shape;201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Observer Pattern!</a:t>
            </a:r>
            <a:endParaRPr sz="4200"/>
          </a:p>
        </p:txBody>
      </p:sp>
      <p:sp>
        <p:nvSpPr>
          <p:cNvPr id="207" name="Google Shape;207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Die Erhöhung der Komplexität im Code rechnet sich erst ab einer gewissen Anzahl an Observern.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Berlin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Im Programmcode des Subjekts ist nicht mehr genau erkennbar, welche Beobachter bei Änderungen eigentlich informiert werden</a:t>
            </a:r>
            <a:r>
              <a:rPr lang="de" sz="1600">
                <a:solidFill>
                  <a:schemeClr val="lt1"/>
                </a:solidFill>
              </a:rPr>
              <a:t>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rgbClr val="E35205"/>
                </a:solidFill>
              </a:rPr>
              <a:t>Vielen Dank für Ihre</a:t>
            </a:r>
            <a:br>
              <a:rPr lang="de" sz="3600">
                <a:solidFill>
                  <a:srgbClr val="E35205"/>
                </a:solidFill>
              </a:rPr>
            </a:br>
            <a:r>
              <a:rPr lang="de" sz="3600">
                <a:solidFill>
                  <a:srgbClr val="E35205"/>
                </a:solidFill>
              </a:rPr>
              <a:t>Aufmerksamkeit!</a:t>
            </a:r>
            <a:endParaRPr sz="2400">
              <a:solidFill>
                <a:srgbClr val="E35205"/>
              </a:solidFill>
            </a:endParaRPr>
          </a:p>
        </p:txBody>
      </p:sp>
      <p:sp>
        <p:nvSpPr>
          <p:cNvPr id="217" name="Google Shape;217;p33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24" name="Google Shape;224;p3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Observer Pattern - Refactoring Guru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</a:t>
            </a:r>
            <a:r>
              <a:rPr lang="de" sz="2200" u="sng">
                <a:hlinkClick r:id="rId6"/>
              </a:rPr>
              <a:t>Beobachter</a:t>
            </a:r>
            <a:r>
              <a:rPr lang="de" sz="2200" u="sng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(Entwurfsmuster)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</a:t>
            </a: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Das Pattern dient der </a:t>
            </a:r>
            <a:r>
              <a:rPr lang="de">
                <a:solidFill>
                  <a:srgbClr val="E35205"/>
                </a:solidFill>
              </a:rPr>
              <a:t>Weitergabe von Änderungen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chemeClr val="dk2"/>
                </a:solidFill>
              </a:rPr>
              <a:t>a</a:t>
            </a:r>
            <a:r>
              <a:rPr lang="de">
                <a:solidFill>
                  <a:schemeClr val="dk2"/>
                </a:solidFill>
              </a:rPr>
              <a:t>n einem Objekt an von diesem Objekt abhängig</a:t>
            </a:r>
            <a:r>
              <a:rPr lang="de">
                <a:solidFill>
                  <a:schemeClr val="dk2"/>
                </a:solidFill>
              </a:rPr>
              <a:t>e Strukturen.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7426" l="45367" r="22066" t="-12162"/>
          <a:stretch/>
        </p:blipFill>
        <p:spPr>
          <a:xfrm>
            <a:off x="397250" y="414300"/>
            <a:ext cx="1888749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83">
                <a:solidFill>
                  <a:srgbClr val="E35205"/>
                </a:solidFill>
              </a:rPr>
              <a:t>Cassandra</a:t>
            </a:r>
            <a:r>
              <a:rPr b="1" lang="de" sz="2783">
                <a:solidFill>
                  <a:srgbClr val="E35205"/>
                </a:solidFill>
              </a:rPr>
              <a:t> liebt</a:t>
            </a:r>
            <a:br>
              <a:rPr b="1" lang="de" sz="2783">
                <a:solidFill>
                  <a:srgbClr val="E35205"/>
                </a:solidFill>
              </a:rPr>
            </a:br>
            <a:r>
              <a:rPr b="1" lang="de" sz="2783">
                <a:solidFill>
                  <a:srgbClr val="E35205"/>
                </a:solidFill>
              </a:rPr>
              <a:t>klare Codestrukturen!</a:t>
            </a:r>
            <a:endParaRPr b="1" sz="2783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de" sz="1800"/>
              <a:t>Cassandra</a:t>
            </a:r>
            <a:r>
              <a:rPr lang="de" sz="1800"/>
              <a:t> und ihr Team haben eine Anwendung für eine </a:t>
            </a:r>
            <a:r>
              <a:rPr lang="de" sz="1800">
                <a:solidFill>
                  <a:srgbClr val="E35205"/>
                </a:solidFill>
              </a:rPr>
              <a:t>Nachrichtenagentur</a:t>
            </a:r>
            <a:r>
              <a:rPr lang="de" sz="1800"/>
              <a:t> entwickelt. Werden im Haus neue Nachrichten generiert, so werden diese unverzüglich an die kooperierende Agentur </a:t>
            </a:r>
            <a:r>
              <a:rPr lang="de" sz="1800">
                <a:solidFill>
                  <a:srgbClr val="E35205"/>
                </a:solidFill>
              </a:rPr>
              <a:t>Bloomberg News</a:t>
            </a:r>
            <a:r>
              <a:rPr lang="de" sz="1800"/>
              <a:t> weitergeleitet.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de" sz="1800"/>
              <a:t>Die Anwendung </a:t>
            </a:r>
            <a:r>
              <a:rPr lang="de" sz="1800"/>
              <a:t>läuft stabil und </a:t>
            </a:r>
            <a:r>
              <a:rPr lang="de" sz="1800"/>
              <a:t>ist klar strukturiert. Schauen wir uns die Weiter- gabe der Nachrichten mal im Code an..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13121" l="0" r="0" t="13121"/>
          <a:stretch/>
        </p:blipFill>
        <p:spPr>
          <a:xfrm>
            <a:off x="4488725" y="0"/>
            <a:ext cx="465526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Die Methode </a:t>
            </a:r>
            <a:r>
              <a:rPr lang="de">
                <a:solidFill>
                  <a:srgbClr val="E35205"/>
                </a:solidFill>
              </a:rPr>
              <a:t>NewsAgency.updateNews(news: String)</a:t>
            </a:r>
            <a:r>
              <a:rPr lang="de">
                <a:solidFill>
                  <a:schemeClr val="dk2"/>
                </a:solidFill>
              </a:rPr>
              <a:t> wird vom Agentursystem aufgerufen, wenn die bestehenden Nachrichten aktualisiert werden sollen.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Ist dies der Fall, so werden diese Änderungen an die </a:t>
            </a:r>
            <a:r>
              <a:rPr lang="de">
                <a:solidFill>
                  <a:srgbClr val="E35205"/>
                </a:solidFill>
              </a:rPr>
              <a:t>Klasse NewsChannelBloomberg</a:t>
            </a:r>
            <a:r>
              <a:rPr lang="de">
                <a:solidFill>
                  <a:schemeClr val="dk2"/>
                </a:solidFill>
              </a:rPr>
              <a:t> weitergegeben über einen Aufruf der Methode </a:t>
            </a:r>
            <a:r>
              <a:rPr lang="de">
                <a:solidFill>
                  <a:srgbClr val="E35205"/>
                </a:solidFill>
              </a:rPr>
              <a:t>NewsChannelBloomberg.update(news: String)</a:t>
            </a:r>
            <a:r>
              <a:rPr lang="de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468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>
            <a:hlinkClick r:id="rId6"/>
          </p:cNvPr>
          <p:cNvSpPr txBox="1"/>
          <p:nvPr/>
        </p:nvSpPr>
        <p:spPr>
          <a:xfrm>
            <a:off x="2727225" y="3465875"/>
            <a:ext cx="15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NewsAgency1.kt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21250" l="8379" r="11588" t="11309"/>
          <a:stretch/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Nun wurde eine Kooperation mit den Nachrichtenagenturen </a:t>
            </a:r>
            <a:r>
              <a:rPr lang="de">
                <a:solidFill>
                  <a:srgbClr val="E35205"/>
                </a:solidFill>
              </a:rPr>
              <a:t>CNS</a:t>
            </a:r>
            <a:r>
              <a:rPr lang="de">
                <a:solidFill>
                  <a:srgbClr val="FFFFFF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Thomas Reuters</a:t>
            </a:r>
            <a:r>
              <a:rPr lang="de">
                <a:solidFill>
                  <a:srgbClr val="FFFFFF"/>
                </a:solidFill>
              </a:rPr>
              <a:t> geschlossen. Das Programm soll die generierten Nachrichten nun auch an diese beiden Agenturen übermitteln.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Analog zu der bestehenden Struktur im Code gibt die Methode </a:t>
            </a:r>
            <a:r>
              <a:rPr lang="de">
                <a:solidFill>
                  <a:srgbClr val="E35205"/>
                </a:solidFill>
              </a:rPr>
              <a:t>NewsAgency.updateNews(news: String)</a:t>
            </a:r>
            <a:r>
              <a:rPr lang="de">
                <a:solidFill>
                  <a:schemeClr val="dk2"/>
                </a:solidFill>
              </a:rPr>
              <a:t> beim Eintreffen neuer Nachrichten diese Änderungen nun auch an die Instanzen der Klassen  </a:t>
            </a:r>
            <a:r>
              <a:rPr lang="de">
                <a:solidFill>
                  <a:srgbClr val="E35205"/>
                </a:solidFill>
              </a:rPr>
              <a:t>NewsChannelCNS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NewsChannelReuters</a:t>
            </a:r>
            <a:r>
              <a:rPr lang="de">
                <a:solidFill>
                  <a:schemeClr val="dk2"/>
                </a:solidFill>
              </a:rPr>
              <a:t> weiter.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841" y="28590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>
            <a:hlinkClick r:id="rId5"/>
          </p:cNvPr>
          <p:cNvSpPr txBox="1"/>
          <p:nvPr/>
        </p:nvSpPr>
        <p:spPr>
          <a:xfrm>
            <a:off x="2727225" y="2856275"/>
            <a:ext cx="15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NewsAgency2.kt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6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3068" l="0" r="-22564" t="4773"/>
          <a:stretch/>
        </p:blipFill>
        <p:spPr>
          <a:xfrm>
            <a:off x="0" y="0"/>
            <a:ext cx="45671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425841" y="764281"/>
            <a:ext cx="4342200" cy="36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</a:t>
            </a:r>
            <a:r>
              <a:rPr lang="de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Code gibt die Nachrichten nun korrekt an alle drei kooperierenden Agenturen weiter, aber Cassandra hat trotzdem </a:t>
            </a:r>
            <a:r>
              <a:rPr lang="de" sz="1800">
                <a:solidFill>
                  <a:srgbClr val="E35205"/>
                </a:solidFill>
              </a:rPr>
              <a:t>Technische Schulden</a:t>
            </a:r>
            <a:r>
              <a:rPr lang="de" sz="1800">
                <a:solidFill>
                  <a:srgbClr val="000000"/>
                </a:solidFill>
              </a:rPr>
              <a:t> produziert.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Die Klasse </a:t>
            </a:r>
            <a:r>
              <a:rPr lang="de" sz="1800">
                <a:solidFill>
                  <a:srgbClr val="E35205"/>
                </a:solidFill>
              </a:rPr>
              <a:t>NewsAgency</a:t>
            </a:r>
            <a:r>
              <a:rPr lang="de" sz="1800">
                <a:solidFill>
                  <a:srgbClr val="000000"/>
                </a:solidFill>
              </a:rPr>
              <a:t> koppelt nun drei andere Klassen hart an den eigenen Kontext, obwohl diese drei Klassen ihren jeweils eigenen Kontext haben.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Dies macht die Klassen weniger flexibler, weniger wiederverwendbar und die Struktur im Code spröder.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Das </a:t>
            </a:r>
            <a:r>
              <a:rPr lang="de">
                <a:solidFill>
                  <a:srgbClr val="E35205"/>
                </a:solidFill>
              </a:rPr>
              <a:t>Observer Pattern</a:t>
            </a:r>
            <a:r>
              <a:rPr lang="de"/>
              <a:t> findet Anwendung, </a:t>
            </a:r>
            <a:r>
              <a:rPr lang="de"/>
              <a:t>wenn eine Abstraktion mehrere Aspekte hat, die von einem anderen Aspekt derselben Abstraktion abhängen.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Änderung eines Objekts sollen Änderungen an anderen Objekten nach sich ziehen.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 Objekt soll andere Objekte benachrichtigen können, ohne diese im Detail zu kennen.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Das beobachtete Objekt (</a:t>
            </a:r>
            <a:r>
              <a:rPr lang="de">
                <a:solidFill>
                  <a:srgbClr val="E35205"/>
                </a:solidFill>
              </a:rPr>
              <a:t>Subjekt, Observable</a:t>
            </a:r>
            <a:r>
              <a:rPr lang="de">
                <a:solidFill>
                  <a:schemeClr val="dk2"/>
                </a:solidFill>
              </a:rPr>
              <a:t>) bietet einen Mechanismus, um </a:t>
            </a:r>
            <a:r>
              <a:rPr lang="de">
                <a:solidFill>
                  <a:srgbClr val="E35205"/>
                </a:solidFill>
              </a:rPr>
              <a:t>Beobachter </a:t>
            </a:r>
            <a:r>
              <a:rPr lang="de"/>
              <a:t>(</a:t>
            </a:r>
            <a:r>
              <a:rPr lang="de">
                <a:solidFill>
                  <a:srgbClr val="E35205"/>
                </a:solidFill>
              </a:rPr>
              <a:t>Observer</a:t>
            </a:r>
            <a:r>
              <a:rPr lang="de"/>
              <a:t>)</a:t>
            </a:r>
            <a:r>
              <a:rPr lang="de">
                <a:solidFill>
                  <a:schemeClr val="dk2"/>
                </a:solidFill>
              </a:rPr>
              <a:t> an- und abzumelden und diese über Änderungen zu informieren.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Das </a:t>
            </a:r>
            <a:r>
              <a:rPr lang="de">
                <a:solidFill>
                  <a:srgbClr val="E35205"/>
                </a:solidFill>
              </a:rPr>
              <a:t>Subjekt</a:t>
            </a:r>
            <a:r>
              <a:rPr lang="de">
                <a:solidFill>
                  <a:schemeClr val="dk2"/>
                </a:solidFill>
              </a:rPr>
              <a:t> kennt alle seine Beobachter nur über die minimale Schnittstelle </a:t>
            </a:r>
            <a:r>
              <a:rPr lang="de">
                <a:solidFill>
                  <a:srgbClr val="E35205"/>
                </a:solidFill>
              </a:rPr>
              <a:t>Observer</a:t>
            </a:r>
            <a:r>
              <a:rPr lang="de">
                <a:solidFill>
                  <a:schemeClr val="dk2"/>
                </a:solidFill>
              </a:rPr>
              <a:t>. Über diese werden die Änderungen völlig unspezifisch weitergegeben.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Beobachter</a:t>
            </a:r>
            <a:r>
              <a:rPr lang="de">
                <a:solidFill>
                  <a:schemeClr val="dk2"/>
                </a:solidFill>
              </a:rPr>
              <a:t> implementieren ihrerseits eine spezifische Methode, um auf die Änderung zu reagieren.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5827" l="16643" r="54730" t="5481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